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90" r:id="rId4"/>
    <p:sldId id="297" r:id="rId5"/>
    <p:sldId id="298" r:id="rId6"/>
    <p:sldId id="292" r:id="rId7"/>
    <p:sldId id="281" r:id="rId8"/>
    <p:sldId id="284" r:id="rId9"/>
    <p:sldId id="296" r:id="rId10"/>
    <p:sldId id="286" r:id="rId11"/>
    <p:sldId id="293" r:id="rId12"/>
    <p:sldId id="294" r:id="rId13"/>
    <p:sldId id="287" r:id="rId14"/>
    <p:sldId id="288" r:id="rId15"/>
    <p:sldId id="273" r:id="rId16"/>
    <p:sldId id="265" r:id="rId17"/>
    <p:sldId id="289" r:id="rId18"/>
  </p:sldIdLst>
  <p:sldSz cx="9144000" cy="5143500" type="screen16x9"/>
  <p:notesSz cx="6858000" cy="9144000"/>
  <p:embeddedFontLst>
    <p:embeddedFont>
      <p:font typeface="Raleway" pitchFamily="2" charset="77"/>
      <p:regular r:id="rId20"/>
      <p:bold r:id="rId21"/>
      <p:italic r:id="rId22"/>
      <p:boldItalic r:id="rId23"/>
    </p:embeddedFont>
    <p:embeddedFont>
      <p:font typeface="Raleway Light" panose="020F0302020204030204" pitchFamily="34" charset="0"/>
      <p:regular r:id="rId24"/>
      <p:bold r:id="rId25"/>
      <p:italic r:id="rId26"/>
      <p:boldItalic r:id="rId27"/>
    </p:embeddedFont>
    <p:embeddedFont>
      <p:font typeface="Raleway Medium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9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table of data&#10;&#10;Description automatically generated with medium confidence">
            <a:extLst>
              <a:ext uri="{FF2B5EF4-FFF2-40B4-BE49-F238E27FC236}">
                <a16:creationId xmlns:a16="http://schemas.microsoft.com/office/drawing/2014/main" id="{B0442974-65CA-6049-9AD6-0A6E2B1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2" y="1140477"/>
            <a:ext cx="6586392" cy="3839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 b="1075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" b="574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1430136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0.952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0.991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0.752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3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184274286"/>
              </p:ext>
            </p:extLst>
          </p:nvPr>
        </p:nvGraphicFramePr>
        <p:xfrm>
          <a:off x="620300" y="2168037"/>
          <a:ext cx="4421554" cy="10765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0.796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</a:t>
                      </a:r>
                      <a:r>
                        <a:rPr lang="en-ZA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Arial"/>
                          <a:sym typeface="Raleway Light"/>
                        </a:rPr>
                        <a:t>.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2002117"/>
            <a:ext cx="2634013" cy="1520312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" r="498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1509494-8613-CFF9-5731-DD94D8476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6" b="2850"/>
          <a:stretch/>
        </p:blipFill>
        <p:spPr>
          <a:xfrm>
            <a:off x="989847" y="1204128"/>
            <a:ext cx="7168664" cy="37029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4144169420"/>
              </p:ext>
            </p:extLst>
          </p:nvPr>
        </p:nvGraphicFramePr>
        <p:xfrm>
          <a:off x="608025" y="2041125"/>
          <a:ext cx="4421554" cy="10765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1998378" y="1875204"/>
            <a:ext cx="2634013" cy="1393091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omputer on a desk&#10;&#10;Description automatically generated">
            <a:extLst>
              <a:ext uri="{FF2B5EF4-FFF2-40B4-BE49-F238E27FC236}">
                <a16:creationId xmlns:a16="http://schemas.microsoft.com/office/drawing/2014/main" id="{6A91BAD4-3247-183C-4E4D-815D29516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6" r="15463"/>
          <a:stretch/>
        </p:blipFill>
        <p:spPr>
          <a:xfrm rot="5400000">
            <a:off x="5036941" y="1058586"/>
            <a:ext cx="3207581" cy="3321362"/>
          </a:xfrm>
          <a:prstGeom prst="rect">
            <a:avLst/>
          </a:prstGeom>
        </p:spPr>
      </p:pic>
      <p:pic>
        <p:nvPicPr>
          <p:cNvPr id="4" name="Grafik 3" descr="Ein Bild, das Text, Elektronik, Im Haus, Computer enthält.&#10;&#10;Automatisch generierte Beschreibung">
            <a:extLst>
              <a:ext uri="{FF2B5EF4-FFF2-40B4-BE49-F238E27FC236}">
                <a16:creationId xmlns:a16="http://schemas.microsoft.com/office/drawing/2014/main" id="{20A0283A-7CB1-5979-1D78-CC450C75F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141" y="1115476"/>
            <a:ext cx="2626859" cy="35024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Thanks!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363EF2-44CD-77A4-9E14-EB90D2F07FDC}"/>
              </a:ext>
            </a:extLst>
          </p:cNvPr>
          <p:cNvSpPr txBox="1"/>
          <p:nvPr/>
        </p:nvSpPr>
        <p:spPr>
          <a:xfrm>
            <a:off x="8430825" y="4912668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(Lee, 2017)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01">
            <a:extLst>
              <a:ext uri="{FF2B5EF4-FFF2-40B4-BE49-F238E27FC236}">
                <a16:creationId xmlns:a16="http://schemas.microsoft.com/office/drawing/2014/main" id="{2838AAEF-01F1-3883-B6D3-776CB72D076D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5A27CC5B-2497-3942-240A-4DC5D7509DF2}"/>
              </a:ext>
            </a:extLst>
          </p:cNvPr>
          <p:cNvSpPr/>
          <p:nvPr/>
        </p:nvSpPr>
        <p:spPr>
          <a:xfrm>
            <a:off x="1045245" y="1937880"/>
            <a:ext cx="231062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1975290" y="1931168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700" y="1934660"/>
            <a:ext cx="225065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21959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662235" y="1942896"/>
            <a:ext cx="23569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309712" y="2929995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263731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29157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33639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31234" y="4169584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5876" y="416958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293003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27499" y="1948389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468937" y="285783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319725" y="1949207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520735" y="2861611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670803" y="1942896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091579" y="2556448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141484" y="2896387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299685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25765" y="1934660"/>
            <a:ext cx="230400" cy="2187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463299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53014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090149" y="1931168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16401" y="284410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10228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37008" y="1955100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375353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6995662" y="194838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194288" y="2861610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889539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B746C54E-E4D3-9279-F9F2-032A1F13951C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7CBAE-59EB-20D4-72AA-58031A3C2D41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9" name="Google Shape;257;p32">
            <a:extLst>
              <a:ext uri="{FF2B5EF4-FFF2-40B4-BE49-F238E27FC236}">
                <a16:creationId xmlns:a16="http://schemas.microsoft.com/office/drawing/2014/main" id="{606B2CD3-9A01-7E56-5491-23FFE08AA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147FE-71B9-2207-B220-F6B9E09CF672}"/>
              </a:ext>
            </a:extLst>
          </p:cNvPr>
          <p:cNvSpPr txBox="1"/>
          <p:nvPr/>
        </p:nvSpPr>
        <p:spPr>
          <a:xfrm>
            <a:off x="8079989" y="4924622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(Mukherjee, 2022)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  <p:sp>
        <p:nvSpPr>
          <p:cNvPr id="2" name="Rectangle: Rounded Corners 101">
            <a:extLst>
              <a:ext uri="{FF2B5EF4-FFF2-40B4-BE49-F238E27FC236}">
                <a16:creationId xmlns:a16="http://schemas.microsoft.com/office/drawing/2014/main" id="{2FB10F88-8B7D-05F8-367A-99211C4BCECB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Rectangle: Rounded Corners 101">
            <a:extLst>
              <a:ext uri="{FF2B5EF4-FFF2-40B4-BE49-F238E27FC236}">
                <a16:creationId xmlns:a16="http://schemas.microsoft.com/office/drawing/2014/main" id="{C9B9635F-4CFC-3984-0425-3C0E5F003FF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3CFCB-4495-6E23-D010-824791344A9C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B4CE0-6073-AA5F-AF04-7EE89B57B22E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4A060-D5A5-A063-E5FF-F09F17EEE56B}"/>
              </a:ext>
            </a:extLst>
          </p:cNvPr>
          <p:cNvSpPr txBox="1"/>
          <p:nvPr/>
        </p:nvSpPr>
        <p:spPr>
          <a:xfrm>
            <a:off x="8079989" y="4924622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(Anthony, 2021)</a:t>
            </a:r>
          </a:p>
        </p:txBody>
      </p:sp>
    </p:spTree>
    <p:extLst>
      <p:ext uri="{BB962C8B-B14F-4D97-AF65-F5344CB8AC3E}">
        <p14:creationId xmlns:p14="http://schemas.microsoft.com/office/powerpoint/2010/main" val="200617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Original image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 resize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Keeping aspect ratio</a:t>
            </a: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D9FBA5-73FB-432F-7D4C-03DC4EF95D38}"/>
              </a:ext>
            </a:extLst>
          </p:cNvPr>
          <p:cNvSpPr txBox="1"/>
          <p:nvPr/>
        </p:nvSpPr>
        <p:spPr>
          <a:xfrm>
            <a:off x="8430825" y="4912668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(Lee, 2017)</a:t>
            </a:r>
          </a:p>
        </p:txBody>
      </p:sp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1BEA4C-D78B-A586-95F5-0DABDFDD5650}"/>
              </a:ext>
            </a:extLst>
          </p:cNvPr>
          <p:cNvSpPr txBox="1"/>
          <p:nvPr/>
        </p:nvSpPr>
        <p:spPr>
          <a:xfrm>
            <a:off x="8430825" y="4912668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(Lee, 2017)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9C094-620B-C7BE-5173-2FA6D74A6328}"/>
              </a:ext>
            </a:extLst>
          </p:cNvPr>
          <p:cNvSpPr txBox="1"/>
          <p:nvPr/>
        </p:nvSpPr>
        <p:spPr>
          <a:xfrm>
            <a:off x="8430825" y="4912668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(Lee, 2017)</a:t>
            </a: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118" y="1198536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with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metrics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on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validation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</a:t>
            </a:r>
            <a:endParaRPr lang="de-DE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</a:rPr>
              <a:t>Train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five</a:t>
            </a:r>
            <a:r>
              <a:rPr lang="de-DE" dirty="0">
                <a:solidFill>
                  <a:schemeClr val="accent2"/>
                </a:solidFill>
              </a:rPr>
              <a:t> different </a:t>
            </a:r>
            <a:r>
              <a:rPr lang="de-DE" dirty="0" err="1">
                <a:solidFill>
                  <a:schemeClr val="accent2"/>
                </a:solidFill>
              </a:rPr>
              <a:t>train</a:t>
            </a:r>
            <a:r>
              <a:rPr lang="de-DE" dirty="0">
                <a:solidFill>
                  <a:schemeClr val="accent2"/>
                </a:solidFill>
              </a:rPr>
              <a:t>/</a:t>
            </a:r>
            <a:r>
              <a:rPr lang="de-DE" dirty="0" err="1">
                <a:solidFill>
                  <a:schemeClr val="accent2"/>
                </a:solidFill>
              </a:rPr>
              <a:t>validation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splits</a:t>
            </a:r>
            <a:endParaRPr lang="de-DE" dirty="0">
              <a:solidFill>
                <a:schemeClr val="accent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 err="1">
                <a:solidFill>
                  <a:schemeClr val="accent2"/>
                </a:solidFill>
              </a:rPr>
              <a:t>Evaluate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models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same </a:t>
            </a:r>
            <a:r>
              <a:rPr lang="de-DE" dirty="0" err="1">
                <a:solidFill>
                  <a:schemeClr val="accent2"/>
                </a:solidFill>
              </a:rPr>
              <a:t>test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set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D19F498-CF98-D715-541C-BBAD7F887307}"/>
              </a:ext>
            </a:extLst>
          </p:cNvPr>
          <p:cNvSpPr/>
          <p:nvPr/>
        </p:nvSpPr>
        <p:spPr>
          <a:xfrm>
            <a:off x="5882193" y="1198536"/>
            <a:ext cx="2457450" cy="816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565C8"/>
                </a:solidFill>
                <a:latin typeface="Raleway" pitchFamily="2" charset="0"/>
              </a:rPr>
              <a:t>CBIS-DDSM</a:t>
            </a:r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2FA7294-0C57-1492-09ED-E22A11FBFE82}"/>
              </a:ext>
            </a:extLst>
          </p:cNvPr>
          <p:cNvSpPr/>
          <p:nvPr/>
        </p:nvSpPr>
        <p:spPr>
          <a:xfrm>
            <a:off x="5882193" y="2498522"/>
            <a:ext cx="1804472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1A862C1-2354-DFE2-C3BE-E1EC8196392C}"/>
              </a:ext>
            </a:extLst>
          </p:cNvPr>
          <p:cNvSpPr/>
          <p:nvPr/>
        </p:nvSpPr>
        <p:spPr>
          <a:xfrm>
            <a:off x="8075829" y="2509311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80E633-EE75-584A-78FD-529E53F49B9E}"/>
              </a:ext>
            </a:extLst>
          </p:cNvPr>
          <p:cNvSpPr/>
          <p:nvPr/>
        </p:nvSpPr>
        <p:spPr>
          <a:xfrm>
            <a:off x="5882194" y="3795248"/>
            <a:ext cx="1453408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Train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AC2CC08-FA09-8044-111F-00FAE2671BC7}"/>
              </a:ext>
            </a:extLst>
          </p:cNvPr>
          <p:cNvSpPr/>
          <p:nvPr/>
        </p:nvSpPr>
        <p:spPr>
          <a:xfrm>
            <a:off x="7417729" y="3795248"/>
            <a:ext cx="391400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</a:t>
            </a:r>
          </a:p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31DEFEE-357A-0001-DEE8-BEDA698FE833}"/>
              </a:ext>
            </a:extLst>
          </p:cNvPr>
          <p:cNvSpPr/>
          <p:nvPr/>
        </p:nvSpPr>
        <p:spPr>
          <a:xfrm>
            <a:off x="8075829" y="3795844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Test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6088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278</Words>
  <Application>Microsoft Macintosh PowerPoint</Application>
  <PresentationFormat>On-screen Show (16:9)</PresentationFormat>
  <Paragraphs>145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Raleway Medium</vt:lpstr>
      <vt:lpstr>Raleway</vt:lpstr>
      <vt:lpstr>Raleway Light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</vt:lpstr>
      <vt:lpstr>Image Preprocessing</vt:lpstr>
      <vt:lpstr>Image Augmentation</vt:lpstr>
      <vt:lpstr>Validation</vt:lpstr>
      <vt:lpstr>Results: ResNet-50</vt:lpstr>
      <vt:lpstr>Results: ResNet-50</vt:lpstr>
      <vt:lpstr>Results: ResNet-50 </vt:lpstr>
      <vt:lpstr>Results: VGG-16</vt:lpstr>
      <vt:lpstr>Results: VGG-16</vt:lpstr>
      <vt:lpstr>Results: VGG-16 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Jessie Midgley</cp:lastModifiedBy>
  <cp:revision>17</cp:revision>
  <dcterms:modified xsi:type="dcterms:W3CDTF">2024-01-30T23:20:22Z</dcterms:modified>
</cp:coreProperties>
</file>